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3"/>
  </p:notesMasterIdLst>
  <p:handoutMasterIdLst>
    <p:handoutMasterId r:id="rId14"/>
  </p:handoutMasterIdLst>
  <p:sldIdLst>
    <p:sldId id="257" r:id="rId2"/>
    <p:sldId id="258" r:id="rId3"/>
    <p:sldId id="259" r:id="rId4"/>
    <p:sldId id="260" r:id="rId5"/>
    <p:sldId id="267" r:id="rId6"/>
    <p:sldId id="261" r:id="rId7"/>
    <p:sldId id="262" r:id="rId8"/>
    <p:sldId id="263" r:id="rId9"/>
    <p:sldId id="266" r:id="rId10"/>
    <p:sldId id="264" r:id="rId11"/>
    <p:sldId id="265" r:id="rId12"/>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9" autoAdjust="0"/>
  </p:normalViewPr>
  <p:slideViewPr>
    <p:cSldViewPr snapToGrid="0">
      <p:cViewPr varScale="1">
        <p:scale>
          <a:sx n="64" d="100"/>
          <a:sy n="64" d="100"/>
        </p:scale>
        <p:origin x="978" y="78"/>
      </p:cViewPr>
      <p:guideLst/>
    </p:cSldViewPr>
  </p:slideViewPr>
  <p:outlineViewPr>
    <p:cViewPr>
      <p:scale>
        <a:sx n="33" d="100"/>
        <a:sy n="33" d="100"/>
      </p:scale>
      <p:origin x="0" y="-5136"/>
    </p:cViewPr>
  </p:outlineViewPr>
  <p:notesTextViewPr>
    <p:cViewPr>
      <p:scale>
        <a:sx n="1" d="1"/>
        <a:sy n="1" d="1"/>
      </p:scale>
      <p:origin x="0" y="0"/>
    </p:cViewPr>
  </p:notesTextViewPr>
  <p:sorterViewPr>
    <p:cViewPr>
      <p:scale>
        <a:sx n="100" d="100"/>
        <a:sy n="100" d="100"/>
      </p:scale>
      <p:origin x="0" y="-2598"/>
    </p:cViewPr>
  </p:sorterViewPr>
  <p:notesViewPr>
    <p:cSldViewPr snapToGrid="0">
      <p:cViewPr varScale="1">
        <p:scale>
          <a:sx n="48" d="100"/>
          <a:sy n="48" d="100"/>
        </p:scale>
        <p:origin x="21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quarter" idx="1"/>
          </p:nvPr>
        </p:nvSpPr>
        <p:spPr>
          <a:xfrm>
            <a:off x="3884613" y="1"/>
            <a:ext cx="2971800" cy="499012"/>
          </a:xfrm>
          <a:prstGeom prst="rect">
            <a:avLst/>
          </a:prstGeom>
        </p:spPr>
        <p:txBody>
          <a:bodyPr vert="horz" lIns="91440" tIns="45720" rIns="91440" bIns="45720" rtlCol="0"/>
          <a:lstStyle>
            <a:lvl1pPr algn="r">
              <a:defRPr sz="1200"/>
            </a:lvl1pPr>
          </a:lstStyle>
          <a:p>
            <a:fld id="{50AC23BF-A3BD-46B5-9A4F-393B168516C3}" type="datetimeFigureOut">
              <a:rPr lang="nl-NL" smtClean="0"/>
              <a:t>24-9-2021</a:t>
            </a:fld>
            <a:endParaRPr lang="nl-NL" dirty="0"/>
          </a:p>
        </p:txBody>
      </p:sp>
      <p:sp>
        <p:nvSpPr>
          <p:cNvPr id="6" name="Tijdelijke aanduiding voor dianummer 5"/>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C9EBDC7B-3857-4247-AF39-BF40B25C7D01}" type="slidenum">
              <a:rPr lang="nl-NL" smtClean="0"/>
              <a:t>‹nr.›</a:t>
            </a:fld>
            <a:endParaRPr lang="nl-NL"/>
          </a:p>
        </p:txBody>
      </p:sp>
    </p:spTree>
    <p:extLst>
      <p:ext uri="{BB962C8B-B14F-4D97-AF65-F5344CB8AC3E}">
        <p14:creationId xmlns:p14="http://schemas.microsoft.com/office/powerpoint/2010/main" val="40524090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1800" cy="4990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1"/>
            <a:ext cx="2971800" cy="499012"/>
          </a:xfrm>
          <a:prstGeom prst="rect">
            <a:avLst/>
          </a:prstGeom>
        </p:spPr>
        <p:txBody>
          <a:bodyPr vert="horz" lIns="91440" tIns="45720" rIns="91440" bIns="45720" rtlCol="0"/>
          <a:lstStyle>
            <a:lvl1pPr algn="r">
              <a:defRPr sz="1200"/>
            </a:lvl1pPr>
          </a:lstStyle>
          <a:p>
            <a:fld id="{6A31B45A-E8FA-407E-836A-A2C653C59696}" type="datetimeFigureOut">
              <a:rPr lang="nl-NL" smtClean="0"/>
              <a:t>24-9-2021</a:t>
            </a:fld>
            <a:endParaRPr lang="nl-NL"/>
          </a:p>
        </p:txBody>
      </p:sp>
      <p:sp>
        <p:nvSpPr>
          <p:cNvPr id="6" name="Tijdelijke aanduiding voor voettekst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D1007AB-3B70-4646-82A5-60BA1BD969D0}" type="slidenum">
              <a:rPr lang="nl-NL" smtClean="0"/>
              <a:t>‹nr.›</a:t>
            </a:fld>
            <a:endParaRPr lang="nl-NL"/>
          </a:p>
        </p:txBody>
      </p:sp>
    </p:spTree>
    <p:extLst>
      <p:ext uri="{BB962C8B-B14F-4D97-AF65-F5344CB8AC3E}">
        <p14:creationId xmlns:p14="http://schemas.microsoft.com/office/powerpoint/2010/main" val="37787835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44500" y="1243013"/>
            <a:ext cx="5969000" cy="3357562"/>
          </a:xfrm>
          <a:prstGeom prst="rect">
            <a:avLst/>
          </a:prstGeom>
        </p:spPr>
      </p:sp>
      <p:sp>
        <p:nvSpPr>
          <p:cNvPr id="3" name="Tijdelijke aanduiding voor notities 2"/>
          <p:cNvSpPr>
            <a:spLocks noGrp="1"/>
          </p:cNvSpPr>
          <p:nvPr>
            <p:ph type="body" idx="1"/>
          </p:nvPr>
        </p:nvSpPr>
        <p:spPr>
          <a:xfrm>
            <a:off x="685800" y="4786362"/>
            <a:ext cx="5486400" cy="3916116"/>
          </a:xfrm>
          <a:prstGeom prst="rect">
            <a:avLst/>
          </a:prstGeom>
        </p:spPr>
        <p:txBody>
          <a:bodyPr/>
          <a:lstStyle/>
          <a:p>
            <a:endParaRPr lang="nl-NL"/>
          </a:p>
        </p:txBody>
      </p:sp>
      <p:sp>
        <p:nvSpPr>
          <p:cNvPr id="4" name="Tijdelijke aanduiding voor dianummer 3"/>
          <p:cNvSpPr>
            <a:spLocks noGrp="1"/>
          </p:cNvSpPr>
          <p:nvPr>
            <p:ph type="sldNum" sz="quarter" idx="10"/>
          </p:nvPr>
        </p:nvSpPr>
        <p:spPr/>
        <p:txBody>
          <a:bodyPr/>
          <a:lstStyle/>
          <a:p>
            <a:fld id="{DD1007AB-3B70-4646-82A5-60BA1BD969D0}" type="slidenum">
              <a:rPr lang="nl-NL" smtClean="0"/>
              <a:t>1</a:t>
            </a:fld>
            <a:endParaRPr lang="nl-NL"/>
          </a:p>
        </p:txBody>
      </p:sp>
    </p:spTree>
    <p:extLst>
      <p:ext uri="{BB962C8B-B14F-4D97-AF65-F5344CB8AC3E}">
        <p14:creationId xmlns:p14="http://schemas.microsoft.com/office/powerpoint/2010/main" val="394697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Tijdelijke aanduiding voor notities 2"/>
          <p:cNvSpPr>
            <a:spLocks noGrp="1"/>
          </p:cNvSpPr>
          <p:nvPr>
            <p:ph type="body" idx="1"/>
          </p:nvPr>
        </p:nvSpPr>
        <p:spPr>
          <a:xfrm>
            <a:off x="685800" y="4786362"/>
            <a:ext cx="5486400" cy="3916116"/>
          </a:xfrm>
          <a:prstGeom prst="rect">
            <a:avLst/>
          </a:prstGeom>
        </p:spPr>
        <p:txBody>
          <a:bodyPr/>
          <a:lstStyle/>
          <a:p>
            <a:endParaRPr lang="nl-NL"/>
          </a:p>
        </p:txBody>
      </p:sp>
      <p:sp>
        <p:nvSpPr>
          <p:cNvPr id="4" name="Tijdelijke aanduiding voor dianummer 3"/>
          <p:cNvSpPr>
            <a:spLocks noGrp="1"/>
          </p:cNvSpPr>
          <p:nvPr>
            <p:ph type="sldNum" sz="quarter" idx="10"/>
          </p:nvPr>
        </p:nvSpPr>
        <p:spPr/>
        <p:txBody>
          <a:bodyPr/>
          <a:lstStyle/>
          <a:p>
            <a:fld id="{DD1007AB-3B70-4646-82A5-60BA1BD969D0}" type="slidenum">
              <a:rPr lang="nl-NL" smtClean="0"/>
              <a:t>7</a:t>
            </a:fld>
            <a:endParaRPr lang="nl-NL"/>
          </a:p>
        </p:txBody>
      </p:sp>
    </p:spTree>
    <p:extLst>
      <p:ext uri="{BB962C8B-B14F-4D97-AF65-F5344CB8AC3E}">
        <p14:creationId xmlns:p14="http://schemas.microsoft.com/office/powerpoint/2010/main" val="136403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44500" y="1243013"/>
            <a:ext cx="5969000" cy="3357562"/>
          </a:xfrm>
          <a:prstGeom prst="rect">
            <a:avLst/>
          </a:prstGeom>
          <a:noFill/>
          <a:ln w="12700">
            <a:solidFill>
              <a:prstClr val="black"/>
            </a:solidFill>
          </a:ln>
        </p:spPr>
      </p:sp>
      <p:sp>
        <p:nvSpPr>
          <p:cNvPr id="3" name="Tijdelijke aanduiding voor notities 2"/>
          <p:cNvSpPr>
            <a:spLocks noGrp="1"/>
          </p:cNvSpPr>
          <p:nvPr>
            <p:ph type="body" idx="1"/>
          </p:nvPr>
        </p:nvSpPr>
        <p:spPr>
          <a:xfrm>
            <a:off x="685800" y="4786362"/>
            <a:ext cx="5486400" cy="3916116"/>
          </a:xfrm>
          <a:prstGeom prst="rect">
            <a:avLst/>
          </a:prstGeom>
        </p:spPr>
        <p:txBody>
          <a:bodyPr/>
          <a:lstStyle/>
          <a:p>
            <a:endParaRPr lang="nl-NL"/>
          </a:p>
        </p:txBody>
      </p:sp>
      <p:sp>
        <p:nvSpPr>
          <p:cNvPr id="4" name="Tijdelijke aanduiding voor dianummer 3"/>
          <p:cNvSpPr>
            <a:spLocks noGrp="1"/>
          </p:cNvSpPr>
          <p:nvPr>
            <p:ph type="sldNum" sz="quarter" idx="10"/>
          </p:nvPr>
        </p:nvSpPr>
        <p:spPr/>
        <p:txBody>
          <a:bodyPr/>
          <a:lstStyle/>
          <a:p>
            <a:fld id="{DD1007AB-3B70-4646-82A5-60BA1BD969D0}" type="slidenum">
              <a:rPr lang="nl-NL" smtClean="0"/>
              <a:t>10</a:t>
            </a:fld>
            <a:endParaRPr lang="nl-NL"/>
          </a:p>
        </p:txBody>
      </p:sp>
    </p:spTree>
    <p:extLst>
      <p:ext uri="{BB962C8B-B14F-4D97-AF65-F5344CB8AC3E}">
        <p14:creationId xmlns:p14="http://schemas.microsoft.com/office/powerpoint/2010/main" val="3136217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44500" y="1243013"/>
            <a:ext cx="5969000" cy="3357562"/>
          </a:xfrm>
          <a:prstGeom prst="rect">
            <a:avLst/>
          </a:prstGeom>
        </p:spPr>
      </p:sp>
      <p:sp>
        <p:nvSpPr>
          <p:cNvPr id="3" name="Tijdelijke aanduiding voor notities 2"/>
          <p:cNvSpPr>
            <a:spLocks noGrp="1"/>
          </p:cNvSpPr>
          <p:nvPr>
            <p:ph type="body" idx="1"/>
          </p:nvPr>
        </p:nvSpPr>
        <p:spPr>
          <a:xfrm>
            <a:off x="685800" y="4786362"/>
            <a:ext cx="5486400" cy="3916116"/>
          </a:xfrm>
          <a:prstGeom prst="rect">
            <a:avLst/>
          </a:prstGeom>
        </p:spPr>
        <p:txBody>
          <a:bodyPr/>
          <a:lstStyle/>
          <a:p>
            <a:endParaRPr lang="nl-NL"/>
          </a:p>
        </p:txBody>
      </p:sp>
      <p:sp>
        <p:nvSpPr>
          <p:cNvPr id="4" name="Tijdelijke aanduiding voor dianummer 3"/>
          <p:cNvSpPr>
            <a:spLocks noGrp="1"/>
          </p:cNvSpPr>
          <p:nvPr>
            <p:ph type="sldNum" sz="quarter" idx="10"/>
          </p:nvPr>
        </p:nvSpPr>
        <p:spPr/>
        <p:txBody>
          <a:bodyPr/>
          <a:lstStyle/>
          <a:p>
            <a:fld id="{DD1007AB-3B70-4646-82A5-60BA1BD969D0}" type="slidenum">
              <a:rPr lang="nl-NL" smtClean="0"/>
              <a:t>11</a:t>
            </a:fld>
            <a:endParaRPr lang="nl-NL"/>
          </a:p>
        </p:txBody>
      </p:sp>
    </p:spTree>
    <p:extLst>
      <p:ext uri="{BB962C8B-B14F-4D97-AF65-F5344CB8AC3E}">
        <p14:creationId xmlns:p14="http://schemas.microsoft.com/office/powerpoint/2010/main" val="171421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CDB348F-1F3F-45AF-A52D-BDB6733D0474}"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36355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087FF9D-6A49-4E58-B3F9-EC7A091E2710}" type="datetime1">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21744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F959E90-BCE8-4582-8704-246C7716734C}"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760600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5858086-33F6-4595-B9E8-BBFCE4478AD1}"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79826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57CAC41-A335-4EE4-9649-504013C9E7F6}"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94916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8AFEBB-5561-4CF5-9347-950445BD2325}" type="datetime1">
              <a:rPr lang="en-US" smtClean="0"/>
              <a:t>9/24/2021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0739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2815C1-CA13-4BA9-B301-A8F7557F79B7}" type="datetime1">
              <a:rPr lang="en-US" smtClean="0"/>
              <a:t>9/24/2021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696334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3B10E24-0A3F-44CA-AF3B-B1FE0FBECC30}"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2920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A03F441-F020-4172-A608-D5B6A926D7CB}"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92712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D6A0A98-6FE9-4414-9D2C-5D2B652EE312}"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822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6471727-C5B6-4DA3-95FC-B0FA258751D8}" type="datetime1">
              <a:rPr lang="en-US" smtClean="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5061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51401A1-8881-49E7-8742-16ADA8283078}" type="datetime1">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71495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A33DDE6-77B3-4516-B913-E01F72F0D292}" type="datetime1">
              <a:rPr lang="en-US" smtClean="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40974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9759D9D7-2CC4-4027-95BA-8826DFBDED85}" type="datetime1">
              <a:rPr lang="en-US" smtClean="0"/>
              <a:t>9/24/2021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449316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4C2873E-B014-4904-B216-C970403CED04}" type="datetime1">
              <a:rPr lang="en-US" smtClean="0"/>
              <a:t>9/24/2021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32477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D8CF8DB7-2473-4369-8BD5-09B3816EBAA2}" type="datetime1">
              <a:rPr lang="en-US" smtClean="0"/>
              <a:t>9/24/2021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410497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A18A732-6AD0-4654-A582-433DBD9520BE}" type="datetime1">
              <a:rPr lang="en-US" smtClean="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94880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979E64-1F1B-46C3-89ED-80B50EA6CE67}" type="datetime1">
              <a:rPr lang="en-US" smtClean="0"/>
              <a:t>9/24/2021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‹nr.›</a:t>
            </a:fld>
            <a:endParaRPr lang="en-US" dirty="0"/>
          </a:p>
        </p:txBody>
      </p:sp>
    </p:spTree>
    <p:extLst>
      <p:ext uri="{BB962C8B-B14F-4D97-AF65-F5344CB8AC3E}">
        <p14:creationId xmlns:p14="http://schemas.microsoft.com/office/powerpoint/2010/main" val="3539875652"/>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t>Stichting Adviesorgaan </a:t>
            </a:r>
            <a:r>
              <a:rPr lang="nl-NL" sz="3600" b="1" dirty="0"/>
              <a:t>Traditionele </a:t>
            </a:r>
            <a:r>
              <a:rPr lang="nl-NL" sz="3600" b="1" dirty="0" smtClean="0"/>
              <a:t>Vaartuigen</a:t>
            </a:r>
            <a:r>
              <a:rPr lang="nl-NL" sz="2000" b="1" dirty="0" smtClean="0">
                <a:solidFill>
                  <a:srgbClr val="FFFF00"/>
                </a:solidFill>
              </a:rPr>
              <a:t> - </a:t>
            </a:r>
            <a:r>
              <a:rPr lang="nl-NL" sz="2000" b="1" dirty="0" smtClean="0">
                <a:solidFill>
                  <a:srgbClr val="FFFF00"/>
                </a:solidFill>
                <a:effectLst>
                  <a:outerShdw blurRad="38100" dist="38100" dir="2700000" algn="tl">
                    <a:srgbClr val="000000">
                      <a:alpha val="43137"/>
                    </a:srgbClr>
                  </a:outerShdw>
                </a:effectLst>
              </a:rPr>
              <a:t>Ontwikkelingen sinds de oprichting d.d. </a:t>
            </a:r>
            <a:r>
              <a:rPr lang="nl-NL" sz="2000" b="1" dirty="0" smtClean="0">
                <a:solidFill>
                  <a:srgbClr val="FFFF00"/>
                </a:solidFill>
              </a:rPr>
              <a:t>20201102</a:t>
            </a:r>
            <a:r>
              <a:rPr lang="nl-NL" sz="2000" b="1" dirty="0">
                <a:solidFill>
                  <a:srgbClr val="FFFF00"/>
                </a:solidFill>
                <a:effectLst>
                  <a:outerShdw blurRad="38100" dist="38100" dir="2700000" algn="tl">
                    <a:srgbClr val="000000">
                      <a:alpha val="43137"/>
                    </a:srgbClr>
                  </a:outerShdw>
                </a:effectLst>
              </a:rPr>
              <a:t/>
            </a:r>
            <a:br>
              <a:rPr lang="nl-NL" sz="2000" b="1" dirty="0">
                <a:solidFill>
                  <a:srgbClr val="FFFF00"/>
                </a:solidFill>
                <a:effectLst>
                  <a:outerShdw blurRad="38100" dist="38100" dir="2700000" algn="tl">
                    <a:srgbClr val="000000">
                      <a:alpha val="43137"/>
                    </a:srgbClr>
                  </a:outerShdw>
                </a:effectLst>
              </a:rPr>
            </a:br>
            <a:endParaRPr lang="nl-NL" sz="2000" b="1" dirty="0"/>
          </a:p>
        </p:txBody>
      </p:sp>
      <p:sp>
        <p:nvSpPr>
          <p:cNvPr id="3" name="Tijdelijke aanduiding voor inhoud 2"/>
          <p:cNvSpPr>
            <a:spLocks noGrp="1"/>
          </p:cNvSpPr>
          <p:nvPr>
            <p:ph idx="1"/>
          </p:nvPr>
        </p:nvSpPr>
        <p:spPr/>
        <p:txBody>
          <a:bodyPr>
            <a:normAutofit/>
          </a:bodyPr>
          <a:lstStyle/>
          <a:p>
            <a:pPr marL="0" indent="0">
              <a:buNone/>
            </a:pPr>
            <a:r>
              <a:rPr lang="nl-NL" sz="2800" b="1" dirty="0" smtClean="0"/>
              <a:t>Onderwerpen</a:t>
            </a:r>
          </a:p>
          <a:p>
            <a:r>
              <a:rPr lang="nl-NL" b="1" dirty="0" smtClean="0">
                <a:solidFill>
                  <a:srgbClr val="FFFF00"/>
                </a:solidFill>
              </a:rPr>
              <a:t>Waartoe is het ATV op aard?</a:t>
            </a:r>
          </a:p>
          <a:p>
            <a:r>
              <a:rPr lang="nl-NL" b="1" dirty="0" smtClean="0">
                <a:solidFill>
                  <a:srgbClr val="FFFF00"/>
                </a:solidFill>
              </a:rPr>
              <a:t>Enkele basisbegrippen</a:t>
            </a:r>
          </a:p>
          <a:p>
            <a:r>
              <a:rPr lang="nl-NL" b="1" dirty="0" smtClean="0"/>
              <a:t>Voorgeschiedenis t.e.m. de oprichting d.d. 2 nov. 2019</a:t>
            </a:r>
          </a:p>
          <a:p>
            <a:r>
              <a:rPr lang="nl-NL" b="1" dirty="0" smtClean="0">
                <a:solidFill>
                  <a:srgbClr val="FFFF00"/>
                </a:solidFill>
              </a:rPr>
              <a:t>Resultaten sinds de oprichting </a:t>
            </a:r>
          </a:p>
          <a:p>
            <a:pPr lvl="1"/>
            <a:r>
              <a:rPr lang="nl-NL" sz="2000" dirty="0" smtClean="0">
                <a:solidFill>
                  <a:srgbClr val="FFFF00"/>
                </a:solidFill>
              </a:rPr>
              <a:t>organisatie</a:t>
            </a:r>
          </a:p>
          <a:p>
            <a:pPr lvl="1"/>
            <a:r>
              <a:rPr lang="nl-NL" sz="2000" dirty="0" smtClean="0">
                <a:solidFill>
                  <a:srgbClr val="FFFF00"/>
                </a:solidFill>
              </a:rPr>
              <a:t>advisering </a:t>
            </a:r>
          </a:p>
          <a:p>
            <a:r>
              <a:rPr lang="nl-NL" b="1" dirty="0" smtClean="0"/>
              <a:t>Waar staan we nu</a:t>
            </a:r>
          </a:p>
          <a:p>
            <a:r>
              <a:rPr lang="nl-NL" b="1" dirty="0" smtClean="0"/>
              <a:t>Gewenste ontwikkelingen op korte termijn</a:t>
            </a:r>
          </a:p>
          <a:p>
            <a:endParaRPr lang="nl-NL" dirty="0" smtClean="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2895313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t>Gewenste </a:t>
            </a:r>
            <a:r>
              <a:rPr lang="nl-NL" sz="3600" b="1" dirty="0" err="1" smtClean="0"/>
              <a:t>ontwikkelingenn</a:t>
            </a:r>
            <a:endParaRPr lang="nl-NL" sz="3600" b="1" dirty="0"/>
          </a:p>
        </p:txBody>
      </p:sp>
      <p:sp>
        <p:nvSpPr>
          <p:cNvPr id="3" name="Tijdelijke aanduiding voor inhoud 2"/>
          <p:cNvSpPr>
            <a:spLocks noGrp="1"/>
          </p:cNvSpPr>
          <p:nvPr>
            <p:ph idx="1"/>
          </p:nvPr>
        </p:nvSpPr>
        <p:spPr/>
        <p:txBody>
          <a:bodyPr/>
          <a:lstStyle/>
          <a:p>
            <a:r>
              <a:rPr lang="nl-NL" dirty="0" smtClean="0"/>
              <a:t>Formele erkenning door ILT</a:t>
            </a:r>
          </a:p>
          <a:p>
            <a:r>
              <a:rPr lang="nl-NL" dirty="0" smtClean="0"/>
              <a:t>IT – ontwikkelingen (logo, website, automatisering werkproces)</a:t>
            </a:r>
          </a:p>
          <a:p>
            <a:r>
              <a:rPr lang="nl-NL" dirty="0" smtClean="0"/>
              <a:t>Onderzoek naar de definiëring van “goed scheepsbouwgebruik” en “nationale voorschriften” in de loop van de tijd</a:t>
            </a:r>
          </a:p>
          <a:p>
            <a:r>
              <a:rPr lang="nl-NL" dirty="0" smtClean="0"/>
              <a:t>Aantal aanmeldingen voor advisering (ca. 10 per jaar zijn nodig voor een financiële “break even”</a:t>
            </a:r>
          </a:p>
          <a:p>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2908170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r>
              <a:rPr lang="nl-NL" sz="3600" b="1" dirty="0" smtClean="0">
                <a:solidFill>
                  <a:srgbClr val="FFFF00"/>
                </a:solidFill>
              </a:rPr>
              <a:t>				Vragen en suggesties</a:t>
            </a:r>
            <a:r>
              <a:rPr lang="nl-NL" dirty="0" smtClean="0"/>
              <a:t> </a:t>
            </a:r>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39513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t>Waartoe is het ATV op aard (1)?</a:t>
            </a:r>
            <a:endParaRPr lang="nl-NL" sz="3600" b="1" dirty="0"/>
          </a:p>
        </p:txBody>
      </p:sp>
      <p:sp>
        <p:nvSpPr>
          <p:cNvPr id="3" name="Tijdelijke aanduiding voor inhoud 2"/>
          <p:cNvSpPr>
            <a:spLocks noGrp="1"/>
          </p:cNvSpPr>
          <p:nvPr>
            <p:ph idx="1"/>
          </p:nvPr>
        </p:nvSpPr>
        <p:spPr>
          <a:xfrm>
            <a:off x="1103312" y="1484026"/>
            <a:ext cx="8946541" cy="4764373"/>
          </a:xfrm>
        </p:spPr>
        <p:txBody>
          <a:bodyPr>
            <a:normAutofit lnSpcReduction="10000"/>
          </a:bodyPr>
          <a:lstStyle/>
          <a:p>
            <a:r>
              <a:rPr lang="nl-NL" b="1" dirty="0" smtClean="0">
                <a:solidFill>
                  <a:srgbClr val="FFFF00"/>
                </a:solidFill>
              </a:rPr>
              <a:t>Het ATV is op aard om – voor het verkrijgen van een CvO – invulling  te geven aan de ES-TRIN, artikel 24 lid 2, onder a. Dat artikel luidt:</a:t>
            </a:r>
            <a:endParaRPr lang="nl-NL" b="1" dirty="0" smtClean="0"/>
          </a:p>
          <a:p>
            <a:r>
              <a:rPr lang="nl-NL" sz="1800" b="1" dirty="0" smtClean="0"/>
              <a:t>“Aan de </a:t>
            </a:r>
            <a:r>
              <a:rPr lang="nl-NL" sz="1800" b="1" u="sng" dirty="0" smtClean="0"/>
              <a:t>Commissie van deskundigen</a:t>
            </a:r>
            <a:r>
              <a:rPr lang="nl-NL" sz="1800" b="1" dirty="0" smtClean="0"/>
              <a:t> moeten (…..) worden voorgelegd:</a:t>
            </a:r>
          </a:p>
          <a:p>
            <a:r>
              <a:rPr lang="nl-NL" sz="1800" b="1" u="sng" dirty="0" smtClean="0"/>
              <a:t>a.</a:t>
            </a:r>
            <a:r>
              <a:rPr lang="nl-NL" sz="1800" b="1" dirty="0" smtClean="0"/>
              <a:t> een advies (…...) van een </a:t>
            </a:r>
            <a:r>
              <a:rPr lang="nl-NL" sz="1800" b="1" u="sng" dirty="0" smtClean="0"/>
              <a:t>erkend deskundige</a:t>
            </a:r>
            <a:r>
              <a:rPr lang="nl-NL" sz="1800" b="1" dirty="0" smtClean="0"/>
              <a:t> voor traditionele vaartuigen, dat is opgesteld op grond van een inspectie (……) en waarin wordt bevestigd dat aan de </a:t>
            </a:r>
            <a:r>
              <a:rPr lang="nl-NL" sz="1800" b="1" u="sng" dirty="0" smtClean="0"/>
              <a:t>eisen</a:t>
            </a:r>
            <a:r>
              <a:rPr lang="nl-NL" sz="1800" b="1" dirty="0" smtClean="0"/>
              <a:t> van artikel 24.01, eerste lid, wordt voldaan en dat moet worden </a:t>
            </a:r>
            <a:r>
              <a:rPr lang="nl-NL" sz="1800" b="1" u="sng" dirty="0" smtClean="0"/>
              <a:t>uitgegaan</a:t>
            </a:r>
            <a:r>
              <a:rPr lang="nl-NL" sz="1800" b="1" dirty="0" smtClean="0"/>
              <a:t> van een geschiktheid voor een gebruik als bedoeld in </a:t>
            </a:r>
            <a:r>
              <a:rPr lang="nl-NL" sz="1800" b="1" u="sng" dirty="0" smtClean="0"/>
              <a:t>artikel 1.01, lid 1.29</a:t>
            </a:r>
            <a:r>
              <a:rPr lang="nl-NL" sz="1800" b="1" dirty="0" smtClean="0"/>
              <a:t>, en het </a:t>
            </a:r>
            <a:r>
              <a:rPr lang="nl-NL" sz="1800" b="1" u="sng" dirty="0" smtClean="0"/>
              <a:t>dientengevolge</a:t>
            </a:r>
            <a:r>
              <a:rPr lang="nl-NL" sz="1800" b="1" dirty="0" smtClean="0"/>
              <a:t> de moeite waard is het vaartuig te behouden;</a:t>
            </a:r>
          </a:p>
          <a:p>
            <a:r>
              <a:rPr lang="nl-NL" sz="1800" b="1" dirty="0">
                <a:solidFill>
                  <a:srgbClr val="FFFF00"/>
                </a:solidFill>
              </a:rPr>
              <a:t>PM </a:t>
            </a:r>
            <a:r>
              <a:rPr lang="nl-NL" sz="1800" b="1" dirty="0" smtClean="0">
                <a:solidFill>
                  <a:srgbClr val="FFFF00"/>
                </a:solidFill>
              </a:rPr>
              <a:t>1</a:t>
            </a:r>
            <a:r>
              <a:rPr lang="nl-NL" sz="1800" dirty="0" smtClean="0"/>
              <a:t>: </a:t>
            </a:r>
            <a:r>
              <a:rPr lang="nl-NL" sz="1800" dirty="0"/>
              <a:t>de punten b, c en d </a:t>
            </a:r>
            <a:r>
              <a:rPr lang="nl-NL" sz="1800" dirty="0" smtClean="0"/>
              <a:t>gaan over </a:t>
            </a:r>
            <a:r>
              <a:rPr lang="nl-NL" sz="1800" dirty="0"/>
              <a:t>de gebruiks- en veiligheidseisen en </a:t>
            </a:r>
            <a:r>
              <a:rPr lang="nl-NL" sz="1800" dirty="0" smtClean="0"/>
              <a:t>documentatie </a:t>
            </a:r>
            <a:r>
              <a:rPr lang="nl-NL" sz="1800" dirty="0"/>
              <a:t>liggen </a:t>
            </a:r>
            <a:r>
              <a:rPr lang="nl-NL" sz="1800" u="sng" dirty="0"/>
              <a:t>niet</a:t>
            </a:r>
            <a:r>
              <a:rPr lang="nl-NL" sz="1800" dirty="0"/>
              <a:t> op het bordje van het ATV!</a:t>
            </a:r>
          </a:p>
          <a:p>
            <a:r>
              <a:rPr lang="nl-NL" sz="1800" b="1" dirty="0" smtClean="0">
                <a:solidFill>
                  <a:srgbClr val="FFFF00"/>
                </a:solidFill>
              </a:rPr>
              <a:t>PM 2</a:t>
            </a:r>
            <a:r>
              <a:rPr lang="nl-NL" sz="1800" dirty="0" smtClean="0"/>
              <a:t>: Volgens de eisen van artikel 24.01, moeten traditionele vaartuigen zijn gebouwd volgens “goed scheepsbouwgebruik” en voldoen aan de “nationale voorschriften” die golden t.t.v. de gekozen historische datum. </a:t>
            </a:r>
            <a:endParaRPr lang="nl-NL" sz="1800" b="1" dirty="0" smtClean="0">
              <a:solidFill>
                <a:srgbClr val="FFFF00"/>
              </a:solidFill>
            </a:endParaRPr>
          </a:p>
          <a:p>
            <a:r>
              <a:rPr lang="nl-NL" sz="1800" b="1" dirty="0" smtClean="0">
                <a:solidFill>
                  <a:srgbClr val="FFFF00"/>
                </a:solidFill>
              </a:rPr>
              <a:t>PM 3</a:t>
            </a:r>
            <a:r>
              <a:rPr lang="nl-NL" sz="1800" dirty="0" smtClean="0"/>
              <a:t>: artikel 1.01, lid 1.29 beschrijft de </a:t>
            </a:r>
            <a:r>
              <a:rPr lang="nl-NL" sz="1800" u="sng" dirty="0" smtClean="0"/>
              <a:t>definitie</a:t>
            </a:r>
            <a:r>
              <a:rPr lang="nl-NL" sz="1800" dirty="0" smtClean="0"/>
              <a:t> van een “traditioneel vaartuig”.</a:t>
            </a:r>
          </a:p>
          <a:p>
            <a:endParaRPr lang="nl-NL" sz="1800" dirty="0" smtClean="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8271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a:t>Waartoe is het ATV op </a:t>
            </a:r>
            <a:r>
              <a:rPr lang="nl-NL" sz="3600" b="1" dirty="0" smtClean="0"/>
              <a:t>aard (2)?</a:t>
            </a:r>
            <a:endParaRPr lang="nl-NL" sz="3600" b="1" dirty="0"/>
          </a:p>
        </p:txBody>
      </p:sp>
      <p:sp>
        <p:nvSpPr>
          <p:cNvPr id="3" name="Tijdelijke aanduiding voor inhoud 2"/>
          <p:cNvSpPr>
            <a:spLocks noGrp="1"/>
          </p:cNvSpPr>
          <p:nvPr>
            <p:ph idx="1"/>
          </p:nvPr>
        </p:nvSpPr>
        <p:spPr/>
        <p:txBody>
          <a:bodyPr/>
          <a:lstStyle/>
          <a:p>
            <a:r>
              <a:rPr lang="nl-NL" b="1" dirty="0" smtClean="0">
                <a:solidFill>
                  <a:srgbClr val="FFFF00"/>
                </a:solidFill>
              </a:rPr>
              <a:t>Daarom </a:t>
            </a:r>
            <a:r>
              <a:rPr lang="nl-NL" b="1" dirty="0">
                <a:solidFill>
                  <a:srgbClr val="FFFF00"/>
                </a:solidFill>
              </a:rPr>
              <a:t>luidt de doelstelling van het ATV (Statuten ATV, artikel 2)</a:t>
            </a:r>
            <a:r>
              <a:rPr lang="nl-NL" dirty="0"/>
              <a:t>: </a:t>
            </a:r>
          </a:p>
          <a:p>
            <a:pPr marL="0" indent="0">
              <a:buNone/>
            </a:pPr>
            <a:r>
              <a:rPr lang="nl-NL" dirty="0"/>
              <a:t>	</a:t>
            </a:r>
            <a:r>
              <a:rPr lang="nl-NL" sz="1800" dirty="0" smtClean="0"/>
              <a:t>Het </a:t>
            </a:r>
            <a:r>
              <a:rPr lang="nl-NL" sz="1800" dirty="0"/>
              <a:t>verstrekken van onafhankelijke en onpartijdige adviezen aan </a:t>
            </a:r>
            <a:r>
              <a:rPr lang="nl-NL" sz="1800" dirty="0" smtClean="0"/>
              <a:t>	vaartuigeigenaren</a:t>
            </a:r>
            <a:r>
              <a:rPr lang="nl-NL" sz="1800" dirty="0"/>
              <a:t>, waarin wordt bevestigd dat moet worden </a:t>
            </a:r>
            <a:r>
              <a:rPr lang="nl-NL" sz="1800" dirty="0" smtClean="0"/>
              <a:t>uitgegaan 	van </a:t>
            </a:r>
            <a:r>
              <a:rPr lang="nl-NL" sz="1800" dirty="0"/>
              <a:t>een geschiktheid van dat vaartuig voor een </a:t>
            </a:r>
            <a:r>
              <a:rPr lang="nl-NL" sz="1800" dirty="0" smtClean="0"/>
              <a:t>	gebruik </a:t>
            </a:r>
            <a:r>
              <a:rPr lang="nl-NL" sz="1800" dirty="0"/>
              <a:t>als “traditioneel </a:t>
            </a:r>
            <a:r>
              <a:rPr lang="nl-NL" sz="1800" dirty="0" smtClean="0"/>
              <a:t>	vaartuig</a:t>
            </a:r>
            <a:r>
              <a:rPr lang="nl-NL" sz="1800" dirty="0"/>
              <a:t>” en dat het dientengevolge de </a:t>
            </a:r>
            <a:r>
              <a:rPr lang="nl-NL" sz="1800" dirty="0" smtClean="0"/>
              <a:t>	moeite </a:t>
            </a:r>
            <a:r>
              <a:rPr lang="nl-NL" sz="1800" dirty="0"/>
              <a:t>waard is dat vaartuig te </a:t>
            </a:r>
            <a:r>
              <a:rPr lang="nl-NL" sz="1800" dirty="0" smtClean="0"/>
              <a:t>	behouden.</a:t>
            </a:r>
          </a:p>
          <a:p>
            <a:pPr marL="0" indent="0">
              <a:buNone/>
            </a:pPr>
            <a:endParaRPr lang="nl-NL" sz="1800" dirty="0"/>
          </a:p>
          <a:p>
            <a:r>
              <a:rPr lang="nl-NL" b="1" dirty="0">
                <a:solidFill>
                  <a:srgbClr val="FFFF00"/>
                </a:solidFill>
              </a:rPr>
              <a:t>Maar in feite </a:t>
            </a:r>
            <a:r>
              <a:rPr lang="nl-NL" b="1" dirty="0" smtClean="0">
                <a:solidFill>
                  <a:srgbClr val="FFFF00"/>
                </a:solidFill>
              </a:rPr>
              <a:t>………</a:t>
            </a:r>
          </a:p>
          <a:p>
            <a:pPr marL="0" indent="0">
              <a:buNone/>
            </a:pPr>
            <a:r>
              <a:rPr lang="nl-NL" dirty="0" smtClean="0"/>
              <a:t>	</a:t>
            </a:r>
            <a:r>
              <a:rPr lang="nl-NL" sz="1800" dirty="0" smtClean="0"/>
              <a:t>…… gaat </a:t>
            </a:r>
            <a:r>
              <a:rPr lang="nl-NL" sz="1800" dirty="0"/>
              <a:t>het natuurlijk om het leveren van een </a:t>
            </a:r>
            <a:r>
              <a:rPr lang="nl-NL" sz="1800" u="sng" dirty="0"/>
              <a:t>bijdrage</a:t>
            </a:r>
            <a:r>
              <a:rPr lang="nl-NL" sz="1800" dirty="0"/>
              <a:t> in het </a:t>
            </a:r>
            <a:r>
              <a:rPr lang="nl-NL" sz="1800" dirty="0" smtClean="0"/>
              <a:t>behoud en 	de </a:t>
            </a:r>
            <a:r>
              <a:rPr lang="nl-NL" sz="1800" dirty="0"/>
              <a:t>vaarmogelijkheden van traditionele vaartuigen.</a:t>
            </a:r>
          </a:p>
          <a:p>
            <a:endParaRPr lang="nl-NL" b="1" dirty="0">
              <a:solidFill>
                <a:srgbClr val="FFFF00"/>
              </a:solidFill>
            </a:endParaRPr>
          </a:p>
          <a:p>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3982454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t>Enkele basiskenmerken van het ATV (1)</a:t>
            </a:r>
            <a:endParaRPr lang="nl-NL" sz="3600" b="1" dirty="0"/>
          </a:p>
        </p:txBody>
      </p:sp>
      <p:sp>
        <p:nvSpPr>
          <p:cNvPr id="3" name="Tijdelijke aanduiding voor inhoud 2"/>
          <p:cNvSpPr>
            <a:spLocks noGrp="1"/>
          </p:cNvSpPr>
          <p:nvPr>
            <p:ph idx="1"/>
          </p:nvPr>
        </p:nvSpPr>
        <p:spPr/>
        <p:txBody>
          <a:bodyPr>
            <a:normAutofit/>
          </a:bodyPr>
          <a:lstStyle/>
          <a:p>
            <a:r>
              <a:rPr lang="nl-NL" b="1" dirty="0" smtClean="0">
                <a:solidFill>
                  <a:srgbClr val="FFFF00"/>
                </a:solidFill>
              </a:rPr>
              <a:t>De medewerkers zijn deskundige en onafhankelijk</a:t>
            </a:r>
            <a:r>
              <a:rPr lang="nl-NL" dirty="0" smtClean="0"/>
              <a:t> </a:t>
            </a:r>
          </a:p>
          <a:p>
            <a:pPr lvl="1"/>
            <a:r>
              <a:rPr lang="nl-NL" dirty="0" smtClean="0"/>
              <a:t>door gebruik te maken van o.a. </a:t>
            </a:r>
            <a:r>
              <a:rPr lang="nl-NL" dirty="0" smtClean="0">
                <a:sym typeface="Wingdings" panose="05000000000000000000" pitchFamily="2" charset="2"/>
              </a:rPr>
              <a:t>CV’s, overeenkomsten en verklaringen van onafhankelijkheid (!)</a:t>
            </a:r>
            <a:endParaRPr lang="nl-NL" dirty="0">
              <a:sym typeface="Wingdings" panose="05000000000000000000" pitchFamily="2" charset="2"/>
            </a:endParaRPr>
          </a:p>
          <a:p>
            <a:r>
              <a:rPr lang="nl-NL" b="1" dirty="0" smtClean="0">
                <a:solidFill>
                  <a:srgbClr val="FFFF00"/>
                </a:solidFill>
                <a:sym typeface="Wingdings" panose="05000000000000000000" pitchFamily="2" charset="2"/>
              </a:rPr>
              <a:t>Het ATV werkt volgens een kwaliteitsborgingssysteem</a:t>
            </a:r>
          </a:p>
          <a:p>
            <a:pPr lvl="1"/>
            <a:r>
              <a:rPr lang="nl-NL" b="1" dirty="0" smtClean="0">
                <a:solidFill>
                  <a:srgbClr val="FFFF00"/>
                </a:solidFill>
                <a:sym typeface="Wingdings" panose="05000000000000000000" pitchFamily="2" charset="2"/>
              </a:rPr>
              <a:t>Zeg wat je doet en doe wat je zegt en bewijs dat</a:t>
            </a:r>
            <a:r>
              <a:rPr lang="nl-NL" dirty="0" smtClean="0">
                <a:sym typeface="Wingdings" panose="05000000000000000000" pitchFamily="2" charset="2"/>
              </a:rPr>
              <a:t> </a:t>
            </a:r>
          </a:p>
          <a:p>
            <a:pPr lvl="1"/>
            <a:r>
              <a:rPr lang="nl-NL" dirty="0" smtClean="0">
                <a:sym typeface="Wingdings" panose="05000000000000000000" pitchFamily="2" charset="2"/>
              </a:rPr>
              <a:t>Procedureel: drie fasen (oriëntatie, inspectie, advies)</a:t>
            </a:r>
          </a:p>
          <a:p>
            <a:pPr lvl="1"/>
            <a:r>
              <a:rPr lang="nl-NL" dirty="0" smtClean="0">
                <a:sym typeface="Wingdings" panose="05000000000000000000" pitchFamily="2" charset="2"/>
              </a:rPr>
              <a:t>Inspectie: Twee vormen: zonder of met fysieke inspectie op locatie</a:t>
            </a:r>
          </a:p>
          <a:p>
            <a:pPr lvl="1"/>
            <a:r>
              <a:rPr lang="nl-NL" dirty="0" smtClean="0">
                <a:sym typeface="Wingdings" panose="05000000000000000000" pitchFamily="2" charset="2"/>
              </a:rPr>
              <a:t>Precisering definitie </a:t>
            </a:r>
            <a:r>
              <a:rPr lang="nl-NL" dirty="0" smtClean="0">
                <a:sym typeface="Wingdings" panose="05000000000000000000" pitchFamily="2" charset="2"/>
              </a:rPr>
              <a:t>“Traditioneel </a:t>
            </a:r>
            <a:r>
              <a:rPr lang="nl-NL" dirty="0">
                <a:sym typeface="Wingdings" panose="05000000000000000000" pitchFamily="2" charset="2"/>
              </a:rPr>
              <a:t>V</a:t>
            </a:r>
            <a:r>
              <a:rPr lang="nl-NL" dirty="0" smtClean="0">
                <a:sym typeface="Wingdings" panose="05000000000000000000" pitchFamily="2" charset="2"/>
              </a:rPr>
              <a:t>aartuig</a:t>
            </a:r>
            <a:r>
              <a:rPr lang="nl-NL" dirty="0" smtClean="0">
                <a:sym typeface="Wingdings" panose="05000000000000000000" pitchFamily="2" charset="2"/>
              </a:rPr>
              <a:t>” (ES-TRIN, artikel 1.01, lid 1.29), (zie hierna</a:t>
            </a:r>
            <a:r>
              <a:rPr lang="nl-NL" dirty="0" smtClean="0">
                <a:sym typeface="Wingdings" panose="05000000000000000000" pitchFamily="2" charset="2"/>
              </a:rPr>
              <a:t>)</a:t>
            </a:r>
          </a:p>
          <a:p>
            <a:pPr lvl="1"/>
            <a:r>
              <a:rPr lang="nl-NL" dirty="0" smtClean="0">
                <a:sym typeface="Wingdings" panose="05000000000000000000" pitchFamily="2" charset="2"/>
              </a:rPr>
              <a:t>Modelvorming: </a:t>
            </a:r>
            <a:r>
              <a:rPr lang="nl-NL" dirty="0" err="1" smtClean="0">
                <a:sym typeface="Wingdings" panose="05000000000000000000" pitchFamily="2" charset="2"/>
              </a:rPr>
              <a:t>CV’s</a:t>
            </a:r>
            <a:r>
              <a:rPr lang="nl-NL" dirty="0" smtClean="0">
                <a:sym typeface="Wingdings" panose="05000000000000000000" pitchFamily="2" charset="2"/>
              </a:rPr>
              <a:t>, overeenkomsten met medewerkers en eigenaren van vaartuigen, VIBA-formulier</a:t>
            </a:r>
            <a:endParaRPr lang="nl-NL" dirty="0" smtClean="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83642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a:t>Enkele </a:t>
            </a:r>
            <a:r>
              <a:rPr lang="nl-NL" sz="3600" b="1" dirty="0" smtClean="0"/>
              <a:t>basiskenmerken </a:t>
            </a:r>
            <a:r>
              <a:rPr lang="nl-NL" sz="3600" b="1" dirty="0"/>
              <a:t>van het ATV </a:t>
            </a:r>
            <a:r>
              <a:rPr lang="nl-NL" sz="3600" b="1" dirty="0" smtClean="0"/>
              <a:t>(2)</a:t>
            </a:r>
            <a:endParaRPr lang="nl-NL" sz="3600" dirty="0"/>
          </a:p>
        </p:txBody>
      </p:sp>
      <p:sp>
        <p:nvSpPr>
          <p:cNvPr id="3" name="Tijdelijke aanduiding voor inhoud 2"/>
          <p:cNvSpPr>
            <a:spLocks noGrp="1"/>
          </p:cNvSpPr>
          <p:nvPr>
            <p:ph idx="1"/>
          </p:nvPr>
        </p:nvSpPr>
        <p:spPr>
          <a:xfrm>
            <a:off x="1103312" y="1708878"/>
            <a:ext cx="9249228" cy="4539521"/>
          </a:xfrm>
        </p:spPr>
        <p:txBody>
          <a:bodyPr>
            <a:normAutofit/>
          </a:bodyPr>
          <a:lstStyle/>
          <a:p>
            <a:r>
              <a:rPr lang="nl-NL" b="1" dirty="0" smtClean="0">
                <a:solidFill>
                  <a:srgbClr val="FFFF00"/>
                </a:solidFill>
              </a:rPr>
              <a:t>Definitie “Traditioneel vaartuig” </a:t>
            </a:r>
            <a:r>
              <a:rPr lang="nl-NL" b="1" dirty="0">
                <a:solidFill>
                  <a:srgbClr val="FFFF00"/>
                </a:solidFill>
                <a:sym typeface="Wingdings" panose="05000000000000000000" pitchFamily="2" charset="2"/>
              </a:rPr>
              <a:t>(ES-TRIN, artikel 1.01, lid 1.29</a:t>
            </a:r>
            <a:r>
              <a:rPr lang="nl-NL" b="1" dirty="0" smtClean="0">
                <a:solidFill>
                  <a:srgbClr val="FFFF00"/>
                </a:solidFill>
                <a:sym typeface="Wingdings" panose="05000000000000000000" pitchFamily="2" charset="2"/>
              </a:rPr>
              <a:t>)</a:t>
            </a:r>
            <a:r>
              <a:rPr lang="nl-NL" dirty="0" smtClean="0">
                <a:solidFill>
                  <a:srgbClr val="FFFF00"/>
                </a:solidFill>
              </a:rPr>
              <a:t>:</a:t>
            </a:r>
            <a:r>
              <a:rPr lang="nl-NL" dirty="0" smtClean="0"/>
              <a:t> </a:t>
            </a:r>
          </a:p>
          <a:p>
            <a:pPr marL="0" indent="0">
              <a:buNone/>
            </a:pPr>
            <a:r>
              <a:rPr lang="nl-NL" dirty="0" smtClean="0"/>
              <a:t>	</a:t>
            </a:r>
            <a:r>
              <a:rPr lang="nl-NL" sz="1800" dirty="0" smtClean="0"/>
              <a:t>“</a:t>
            </a:r>
            <a:r>
              <a:rPr lang="nl-NL" sz="1800" dirty="0"/>
              <a:t>Een vaartuig, of de replica daarvan, dat op grond van zijn leeftijd, </a:t>
            </a:r>
            <a:r>
              <a:rPr lang="nl-NL" sz="1800" dirty="0" smtClean="0"/>
              <a:t>zijn 	technische </a:t>
            </a:r>
            <a:r>
              <a:rPr lang="nl-NL" sz="1800" dirty="0"/>
              <a:t>of karakteristieke constructieve eigenschappen, zijn </a:t>
            </a:r>
            <a:r>
              <a:rPr lang="nl-NL" sz="1800" dirty="0" smtClean="0"/>
              <a:t>	zeldzaamheid</a:t>
            </a:r>
            <a:r>
              <a:rPr lang="nl-NL" sz="1800" dirty="0"/>
              <a:t>, zijn betekenis voor het behoud van traditionele </a:t>
            </a:r>
            <a:r>
              <a:rPr lang="nl-NL" sz="1800" dirty="0" smtClean="0"/>
              <a:t>principes </a:t>
            </a:r>
            <a:r>
              <a:rPr lang="nl-NL" sz="1800" dirty="0"/>
              <a:t>van </a:t>
            </a:r>
            <a:r>
              <a:rPr lang="nl-NL" sz="1800" dirty="0" smtClean="0"/>
              <a:t>	het </a:t>
            </a:r>
            <a:r>
              <a:rPr lang="nl-NL" sz="1800" dirty="0"/>
              <a:t>zeemanschap of van binnenvaarttechnieken </a:t>
            </a:r>
            <a:r>
              <a:rPr lang="nl-NL" sz="1800" b="1" dirty="0">
                <a:solidFill>
                  <a:srgbClr val="FFFF00"/>
                </a:solidFill>
              </a:rPr>
              <a:t>of</a:t>
            </a:r>
            <a:r>
              <a:rPr lang="nl-NL" sz="1800" dirty="0"/>
              <a:t> </a:t>
            </a:r>
            <a:r>
              <a:rPr lang="nl-NL" sz="1800" dirty="0" smtClean="0"/>
              <a:t>zijn betekenis </a:t>
            </a:r>
            <a:r>
              <a:rPr lang="nl-NL" sz="1800" dirty="0"/>
              <a:t>voor een </a:t>
            </a:r>
            <a:r>
              <a:rPr lang="nl-NL" sz="1800" dirty="0" smtClean="0"/>
              <a:t>	tijdperk </a:t>
            </a:r>
            <a:r>
              <a:rPr lang="nl-NL" sz="1800" dirty="0"/>
              <a:t>uit historisch oogpunt het waard is </a:t>
            </a:r>
            <a:r>
              <a:rPr lang="nl-NL" sz="1800" dirty="0" smtClean="0"/>
              <a:t>te worden 	behouden</a:t>
            </a:r>
            <a:r>
              <a:rPr lang="nl-NL" sz="1800" dirty="0"/>
              <a:t>, </a:t>
            </a:r>
            <a:r>
              <a:rPr lang="nl-NL" sz="1800" b="1" dirty="0">
                <a:solidFill>
                  <a:srgbClr val="FFFF00"/>
                </a:solidFill>
              </a:rPr>
              <a:t>en</a:t>
            </a:r>
            <a:r>
              <a:rPr lang="nl-NL" sz="1800" dirty="0"/>
              <a:t> dat in </a:t>
            </a:r>
            <a:r>
              <a:rPr lang="nl-NL" sz="1800" dirty="0" smtClean="0"/>
              <a:t>	het </a:t>
            </a:r>
            <a:r>
              <a:rPr lang="nl-NL" sz="1800" dirty="0"/>
              <a:t>bijzonder voor </a:t>
            </a:r>
            <a:r>
              <a:rPr lang="nl-NL" sz="1800" dirty="0" smtClean="0"/>
              <a:t>demonstratiedoeleinden wordt gebruikt</a:t>
            </a:r>
            <a:r>
              <a:rPr lang="nl-NL" sz="1800" dirty="0"/>
              <a:t>.</a:t>
            </a:r>
            <a:r>
              <a:rPr lang="nl-NL" dirty="0"/>
              <a:t> </a:t>
            </a:r>
          </a:p>
          <a:p>
            <a:r>
              <a:rPr lang="nl-NL" b="1" dirty="0" smtClean="0">
                <a:solidFill>
                  <a:srgbClr val="FFFF00"/>
                </a:solidFill>
              </a:rPr>
              <a:t>PM 1</a:t>
            </a:r>
            <a:r>
              <a:rPr lang="nl-NL" dirty="0" smtClean="0"/>
              <a:t>: </a:t>
            </a:r>
            <a:r>
              <a:rPr lang="nl-NL" sz="1800" dirty="0" smtClean="0"/>
              <a:t>“leeftijd”, “constructieve eigenschappen”, “zeldzaamheid”, “behoud van traditionele principes (……)” en “betekenis voor een tijdperk” zijn geformuleerd als </a:t>
            </a:r>
            <a:r>
              <a:rPr lang="nl-NL" sz="1800" b="1" dirty="0" smtClean="0">
                <a:solidFill>
                  <a:srgbClr val="FFFF00"/>
                </a:solidFill>
              </a:rPr>
              <a:t>“of-of”</a:t>
            </a:r>
            <a:r>
              <a:rPr lang="nl-NL" sz="1800" dirty="0" smtClean="0"/>
              <a:t> </a:t>
            </a:r>
            <a:r>
              <a:rPr lang="nl-NL" sz="1800" dirty="0" smtClean="0"/>
              <a:t>kenmerken;</a:t>
            </a:r>
          </a:p>
          <a:p>
            <a:r>
              <a:rPr lang="nl-NL" sz="1800" dirty="0" smtClean="0"/>
              <a:t>“</a:t>
            </a:r>
            <a:r>
              <a:rPr lang="nl-NL" sz="1800" dirty="0" smtClean="0"/>
              <a:t>demonstratiedoeleinden” </a:t>
            </a:r>
            <a:r>
              <a:rPr lang="nl-NL" sz="1800" dirty="0" smtClean="0"/>
              <a:t>zijn geformuleerd als </a:t>
            </a:r>
            <a:r>
              <a:rPr lang="nl-NL" sz="1800" dirty="0" smtClean="0"/>
              <a:t>een </a:t>
            </a:r>
            <a:r>
              <a:rPr lang="nl-NL" sz="1800" b="1" dirty="0" smtClean="0">
                <a:solidFill>
                  <a:srgbClr val="FFFF00"/>
                </a:solidFill>
              </a:rPr>
              <a:t>verplichting</a:t>
            </a:r>
            <a:r>
              <a:rPr lang="nl-NL" sz="1800" dirty="0" smtClean="0"/>
              <a:t>.</a:t>
            </a:r>
            <a:r>
              <a:rPr lang="nl-NL" dirty="0" smtClean="0"/>
              <a:t> </a:t>
            </a:r>
          </a:p>
          <a:p>
            <a:r>
              <a:rPr lang="nl-NL" b="1" dirty="0" smtClean="0">
                <a:solidFill>
                  <a:srgbClr val="FFFF00"/>
                </a:solidFill>
              </a:rPr>
              <a:t>PM 2</a:t>
            </a:r>
            <a:r>
              <a:rPr lang="nl-NL" dirty="0" smtClean="0"/>
              <a:t>: </a:t>
            </a:r>
            <a:r>
              <a:rPr lang="nl-NL" sz="1800" dirty="0" smtClean="0"/>
              <a:t>Alle kenmerken zijn door het ATV nader gepreciseerd, teneinde ze beter en navolgbaar te kunnen beoordelen. </a:t>
            </a:r>
            <a:endParaRPr lang="nl-NL" sz="1800"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905966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t>Voorgeschiedenis</a:t>
            </a:r>
            <a:endParaRPr lang="nl-NL" sz="3600" b="1" dirty="0"/>
          </a:p>
        </p:txBody>
      </p:sp>
      <p:sp>
        <p:nvSpPr>
          <p:cNvPr id="3" name="Tijdelijke aanduiding voor inhoud 2"/>
          <p:cNvSpPr>
            <a:spLocks noGrp="1"/>
          </p:cNvSpPr>
          <p:nvPr>
            <p:ph idx="1"/>
          </p:nvPr>
        </p:nvSpPr>
        <p:spPr>
          <a:xfrm>
            <a:off x="1103312" y="2052918"/>
            <a:ext cx="9249228" cy="4195481"/>
          </a:xfrm>
        </p:spPr>
        <p:txBody>
          <a:bodyPr>
            <a:normAutofit fontScale="92500" lnSpcReduction="20000"/>
          </a:bodyPr>
          <a:lstStyle/>
          <a:p>
            <a:r>
              <a:rPr lang="nl-NL" dirty="0" smtClean="0"/>
              <a:t>Begin 2018:				Verzoek van ILT aan FVEN </a:t>
            </a:r>
          </a:p>
          <a:p>
            <a:r>
              <a:rPr lang="nl-NL" dirty="0" smtClean="0"/>
              <a:t>2018 – begin 2019:		Periode van nadenken, werkgroep o.l.v. 									Rolf v.d. Mark, presentatie eindverslag 20190219 							(positieve grondhouding)</a:t>
            </a:r>
          </a:p>
          <a:p>
            <a:r>
              <a:rPr lang="nl-NL" dirty="0" smtClean="0"/>
              <a:t>In de loop van 2019:		Enkele besprekingen met ILT</a:t>
            </a:r>
          </a:p>
          <a:p>
            <a:r>
              <a:rPr lang="nl-NL" dirty="0" smtClean="0"/>
              <a:t>In de loop van 2020:		Samenstelling bestuur ATV i.o. Hendrik Boland (vz), 							opstelling concept statuten</a:t>
            </a:r>
          </a:p>
          <a:p>
            <a:r>
              <a:rPr lang="nl-NL" dirty="0" smtClean="0"/>
              <a:t>2 november 2020:		Formele oprichting stichting Adviesorgaan 									Traditionele Vaartuigen</a:t>
            </a:r>
          </a:p>
          <a:p>
            <a:pPr lvl="3"/>
            <a:endParaRPr lang="nl-NL" dirty="0" smtClean="0"/>
          </a:p>
          <a:p>
            <a:pPr marL="2743200" lvl="6" indent="0">
              <a:buNone/>
            </a:pPr>
            <a:endParaRPr lang="nl-NL" dirty="0" smtClean="0"/>
          </a:p>
          <a:p>
            <a:pPr marL="0" indent="0">
              <a:buNone/>
            </a:pPr>
            <a:r>
              <a:rPr lang="nl-NL" dirty="0" smtClean="0"/>
              <a:t/>
            </a:r>
            <a:br>
              <a:rPr lang="nl-NL" dirty="0" smtClean="0"/>
            </a:br>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28164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smtClean="0">
                <a:solidFill>
                  <a:schemeClr val="tx1"/>
                </a:solidFill>
              </a:rPr>
              <a:t>Resultaten sinds de oprichting</a:t>
            </a:r>
            <a:endParaRPr lang="nl-NL" sz="3600" b="1" dirty="0">
              <a:solidFill>
                <a:schemeClr val="tx1"/>
              </a:solidFill>
            </a:endParaRPr>
          </a:p>
        </p:txBody>
      </p:sp>
      <p:sp>
        <p:nvSpPr>
          <p:cNvPr id="3" name="Tijdelijke aanduiding voor inhoud 2"/>
          <p:cNvSpPr>
            <a:spLocks noGrp="1"/>
          </p:cNvSpPr>
          <p:nvPr>
            <p:ph idx="1"/>
          </p:nvPr>
        </p:nvSpPr>
        <p:spPr>
          <a:xfrm>
            <a:off x="1103312" y="2248525"/>
            <a:ext cx="8946541" cy="3999874"/>
          </a:xfrm>
        </p:spPr>
        <p:txBody>
          <a:bodyPr/>
          <a:lstStyle/>
          <a:p>
            <a:r>
              <a:rPr lang="nl-NL" b="1" dirty="0" smtClean="0">
                <a:solidFill>
                  <a:srgbClr val="FFFF00"/>
                </a:solidFill>
              </a:rPr>
              <a:t>Resultaten in de organisatie</a:t>
            </a:r>
          </a:p>
          <a:p>
            <a:pPr lvl="1"/>
            <a:r>
              <a:rPr lang="nl-NL" b="1" dirty="0" smtClean="0">
                <a:solidFill>
                  <a:srgbClr val="FFFF00"/>
                </a:solidFill>
              </a:rPr>
              <a:t>Subsidie ontvangen</a:t>
            </a:r>
            <a:r>
              <a:rPr lang="nl-NL" dirty="0" smtClean="0"/>
              <a:t>. Een mooi bedrag, maar te weinig voor een professionele organisatie </a:t>
            </a:r>
            <a:r>
              <a:rPr lang="nl-NL" dirty="0" smtClean="0">
                <a:sym typeface="Wingdings" panose="05000000000000000000" pitchFamily="2" charset="2"/>
              </a:rPr>
              <a:t> vrijwilligersorganisatie</a:t>
            </a:r>
            <a:endParaRPr lang="nl-NL" dirty="0" smtClean="0"/>
          </a:p>
          <a:p>
            <a:pPr lvl="1"/>
            <a:r>
              <a:rPr lang="nl-NL" b="1" dirty="0" smtClean="0">
                <a:solidFill>
                  <a:srgbClr val="FFFF00"/>
                </a:solidFill>
              </a:rPr>
              <a:t>Reglement van </a:t>
            </a:r>
            <a:r>
              <a:rPr lang="nl-NL" b="1" dirty="0" smtClean="0">
                <a:solidFill>
                  <a:srgbClr val="FFFF00"/>
                </a:solidFill>
              </a:rPr>
              <a:t>uitvoering vastgesteld</a:t>
            </a:r>
            <a:r>
              <a:rPr lang="nl-NL" dirty="0" smtClean="0"/>
              <a:t> </a:t>
            </a:r>
            <a:r>
              <a:rPr lang="nl-NL" dirty="0" smtClean="0"/>
              <a:t>(i.c. het ATV-systeem van </a:t>
            </a:r>
            <a:r>
              <a:rPr lang="nl-NL" dirty="0" smtClean="0"/>
              <a:t>kwaliteitsborging) </a:t>
            </a:r>
            <a:endParaRPr lang="nl-NL" dirty="0" smtClean="0"/>
          </a:p>
          <a:p>
            <a:pPr lvl="2"/>
            <a:r>
              <a:rPr lang="nl-NL" dirty="0" smtClean="0">
                <a:sym typeface="Wingdings" panose="05000000000000000000" pitchFamily="2" charset="2"/>
              </a:rPr>
              <a:t>Uitwerking “behoudenswaardige eigenschappen” </a:t>
            </a:r>
          </a:p>
          <a:p>
            <a:pPr lvl="2"/>
            <a:r>
              <a:rPr lang="nl-NL" dirty="0" smtClean="0">
                <a:sym typeface="Wingdings" panose="05000000000000000000" pitchFamily="2" charset="2"/>
              </a:rPr>
              <a:t>Verdeling verantwoordelijkheden en taken over de actoren</a:t>
            </a:r>
          </a:p>
          <a:p>
            <a:pPr lvl="2"/>
            <a:r>
              <a:rPr lang="nl-NL" dirty="0" smtClean="0">
                <a:sym typeface="Wingdings" panose="05000000000000000000" pitchFamily="2" charset="2"/>
              </a:rPr>
              <a:t>Uitwerking standaards m.b.t. CV’s, overeenkomst met medewerkers, overeenkomst met eigenaren,  VIBA-formulier</a:t>
            </a:r>
          </a:p>
          <a:p>
            <a:pPr lvl="1"/>
            <a:r>
              <a:rPr lang="nl-NL" b="1" dirty="0" smtClean="0">
                <a:solidFill>
                  <a:srgbClr val="FFFF00"/>
                </a:solidFill>
                <a:sym typeface="Wingdings" panose="05000000000000000000" pitchFamily="2" charset="2"/>
              </a:rPr>
              <a:t>Pr-activiteiten</a:t>
            </a:r>
            <a:r>
              <a:rPr lang="nl-NL" dirty="0" smtClean="0">
                <a:sym typeface="Wingdings" panose="05000000000000000000" pitchFamily="2" charset="2"/>
              </a:rPr>
              <a:t> (voorlopig nog op ‘n laag pitje)</a:t>
            </a:r>
          </a:p>
          <a:p>
            <a:pPr lvl="1"/>
            <a:r>
              <a:rPr lang="nl-NL" b="1" dirty="0" smtClean="0">
                <a:solidFill>
                  <a:srgbClr val="FFFF00"/>
                </a:solidFill>
                <a:sym typeface="Wingdings" panose="05000000000000000000" pitchFamily="2" charset="2"/>
              </a:rPr>
              <a:t>Overeenkomst met experts</a:t>
            </a:r>
            <a:r>
              <a:rPr lang="nl-NL" dirty="0" smtClean="0">
                <a:sym typeface="Wingdings" panose="05000000000000000000" pitchFamily="2" charset="2"/>
              </a:rPr>
              <a:t> (thans drie, bijna vier) </a:t>
            </a:r>
            <a:endParaRPr lang="nl-NL" b="1" dirty="0" smtClean="0">
              <a:solidFill>
                <a:srgbClr val="FFFF00"/>
              </a:solidFill>
              <a:sym typeface="Wingdings" panose="05000000000000000000" pitchFamily="2" charset="2"/>
            </a:endParaRPr>
          </a:p>
          <a:p>
            <a:pPr lvl="1"/>
            <a:endParaRPr lang="nl-NL" dirty="0" smtClean="0">
              <a:sym typeface="Wingdings" panose="05000000000000000000" pitchFamily="2" charset="2"/>
            </a:endParaRPr>
          </a:p>
          <a:p>
            <a:pPr lvl="1"/>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2050509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1" dirty="0">
                <a:solidFill>
                  <a:schemeClr val="tx1"/>
                </a:solidFill>
              </a:rPr>
              <a:t>Resultaten sinds de oprichting</a:t>
            </a:r>
            <a:endParaRPr lang="nl-NL" sz="3600" dirty="0">
              <a:solidFill>
                <a:schemeClr val="tx1"/>
              </a:solidFill>
            </a:endParaRPr>
          </a:p>
        </p:txBody>
      </p:sp>
      <p:sp>
        <p:nvSpPr>
          <p:cNvPr id="3" name="Tijdelijke aanduiding voor inhoud 2"/>
          <p:cNvSpPr>
            <a:spLocks noGrp="1"/>
          </p:cNvSpPr>
          <p:nvPr>
            <p:ph idx="1"/>
          </p:nvPr>
        </p:nvSpPr>
        <p:spPr>
          <a:xfrm>
            <a:off x="1103312" y="1427018"/>
            <a:ext cx="8946541" cy="4821381"/>
          </a:xfrm>
        </p:spPr>
        <p:txBody>
          <a:bodyPr/>
          <a:lstStyle/>
          <a:p>
            <a:r>
              <a:rPr lang="nl-NL" b="1" dirty="0" smtClean="0">
                <a:solidFill>
                  <a:srgbClr val="FFFF00"/>
                </a:solidFill>
              </a:rPr>
              <a:t>Advisering</a:t>
            </a:r>
          </a:p>
          <a:p>
            <a:pPr lvl="1"/>
            <a:r>
              <a:rPr lang="nl-NL" dirty="0" smtClean="0"/>
              <a:t>negen contacten met vaartuigeigenaren, waarvan</a:t>
            </a:r>
          </a:p>
          <a:p>
            <a:pPr lvl="2"/>
            <a:r>
              <a:rPr lang="nl-NL" sz="1800" dirty="0" smtClean="0"/>
              <a:t>Eén advies compleet uitgebracht  (zie hierna)</a:t>
            </a:r>
          </a:p>
          <a:p>
            <a:pPr lvl="2"/>
            <a:r>
              <a:rPr lang="nl-NL" sz="1800" dirty="0" smtClean="0"/>
              <a:t>Vier adviezen in behandeling</a:t>
            </a:r>
          </a:p>
          <a:p>
            <a:pPr lvl="2"/>
            <a:r>
              <a:rPr lang="nl-NL" sz="1800" dirty="0" smtClean="0"/>
              <a:t>Twee lopende contacten</a:t>
            </a:r>
          </a:p>
          <a:p>
            <a:pPr lvl="2"/>
            <a:r>
              <a:rPr lang="nl-NL" sz="1800" dirty="0" smtClean="0"/>
              <a:t>Twee verzoeken om informatie</a:t>
            </a:r>
          </a:p>
          <a:p>
            <a:r>
              <a:rPr lang="nl-NL" b="1" dirty="0" smtClean="0">
                <a:solidFill>
                  <a:srgbClr val="FFFF00"/>
                </a:solidFill>
              </a:rPr>
              <a:t>Kortom</a:t>
            </a:r>
            <a:endParaRPr lang="nl-NL" b="1" dirty="0">
              <a:solidFill>
                <a:srgbClr val="FFFF00"/>
              </a:solidFill>
            </a:endParaRPr>
          </a:p>
          <a:p>
            <a:pPr lvl="1"/>
            <a:r>
              <a:rPr lang="nl-NL" dirty="0" smtClean="0">
                <a:solidFill>
                  <a:srgbClr val="FFFF00"/>
                </a:solidFill>
              </a:rPr>
              <a:t>We bestaan en zijn aan het werk</a:t>
            </a:r>
          </a:p>
          <a:p>
            <a:pPr lvl="1"/>
            <a:r>
              <a:rPr lang="nl-NL" dirty="0" smtClean="0">
                <a:solidFill>
                  <a:srgbClr val="FFFF00"/>
                </a:solidFill>
              </a:rPr>
              <a:t>Eigenaren van vaartuigen beginnen ons te vinden</a:t>
            </a:r>
          </a:p>
          <a:p>
            <a:pPr lvl="1"/>
            <a:r>
              <a:rPr lang="nl-NL" dirty="0" smtClean="0">
                <a:solidFill>
                  <a:srgbClr val="FFFF00"/>
                </a:solidFill>
              </a:rPr>
              <a:t>We doen ervaring op</a:t>
            </a:r>
          </a:p>
          <a:p>
            <a:pPr lvl="1"/>
            <a:r>
              <a:rPr lang="nl-NL" dirty="0" smtClean="0">
                <a:solidFill>
                  <a:srgbClr val="FFFF00"/>
                </a:solidFill>
              </a:rPr>
              <a:t>We testen onze systemen (en passen ze zo nodig aan)</a:t>
            </a:r>
          </a:p>
          <a:p>
            <a:pPr lvl="1"/>
            <a:endParaRPr lang="nl-NL" dirty="0" smtClean="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821283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400" b="1" dirty="0" smtClean="0">
                <a:solidFill>
                  <a:srgbClr val="FFFF00"/>
                </a:solidFill>
              </a:rPr>
              <a:t>Het eerste advies van de stichting ATV:</a:t>
            </a:r>
            <a:endParaRPr lang="nl-NL" sz="2400" b="1" dirty="0">
              <a:solidFill>
                <a:srgbClr val="FFFF00"/>
              </a:solidFill>
            </a:endParaRPr>
          </a:p>
        </p:txBody>
      </p:sp>
      <p:sp>
        <p:nvSpPr>
          <p:cNvPr id="3" name="Tijdelijke aanduiding voor inhoud 2"/>
          <p:cNvSpPr>
            <a:spLocks noGrp="1"/>
          </p:cNvSpPr>
          <p:nvPr>
            <p:ph idx="1"/>
          </p:nvPr>
        </p:nvSpPr>
        <p:spPr>
          <a:xfrm>
            <a:off x="646111" y="1063416"/>
            <a:ext cx="10431620" cy="5184983"/>
          </a:xfrm>
        </p:spPr>
        <p:txBody>
          <a:bodyPr>
            <a:normAutofit fontScale="62500" lnSpcReduction="20000"/>
          </a:bodyPr>
          <a:lstStyle/>
          <a:p>
            <a:endParaRPr lang="nl-NL" dirty="0"/>
          </a:p>
          <a:p>
            <a:pPr marL="0" indent="0">
              <a:buNone/>
            </a:pPr>
            <a:r>
              <a:rPr lang="en-US" sz="2300" dirty="0"/>
              <a:t>Dit advies van de stichting Adviesorgaan Traditionele Vaartuigen (verder ATV) </a:t>
            </a:r>
            <a:r>
              <a:rPr lang="nl-NL" sz="2300" dirty="0"/>
              <a:t>is opgesteld op grond van een inspectie, die binnen een termijn van drie (??) maanden vóór de indiening van de aanvraag is uitgevoerd. De inspectie is uitgevoerd </a:t>
            </a:r>
            <a:r>
              <a:rPr lang="en-US" sz="2300" dirty="0"/>
              <a:t>overeenkomstig het Reglement van uitvoering van de stichting ATV. Het advies bevestigt:</a:t>
            </a:r>
            <a:endParaRPr lang="nl-NL" sz="2300" dirty="0"/>
          </a:p>
          <a:p>
            <a:pPr marL="0" lvl="0" indent="0">
              <a:buNone/>
            </a:pPr>
            <a:r>
              <a:rPr lang="nl-NL" sz="2300" dirty="0" smtClean="0"/>
              <a:t>- dat </a:t>
            </a:r>
            <a:r>
              <a:rPr lang="nl-NL" sz="2300" dirty="0"/>
              <a:t>de Witte Swaen voldoet aan de omschrijving van een “replica van een traditioneel vaartuig”, conform de ES-TRIN, artikel 1, lid 1:30. Dat op enkele plaatsen moderne materialen / constructies zijn toegepast in plaats van oorspronkelijke verstoort de uitstraling van de replica niet.</a:t>
            </a:r>
          </a:p>
          <a:p>
            <a:pPr marL="0" lvl="0" indent="0">
              <a:buNone/>
            </a:pPr>
            <a:r>
              <a:rPr lang="nl-NL" sz="2300" dirty="0" smtClean="0"/>
              <a:t>- dat </a:t>
            </a:r>
            <a:r>
              <a:rPr lang="nl-NL" sz="2300" dirty="0"/>
              <a:t>de Witte Swaen voldoet aan de eisen van de ES-TRIN, artikel 24.01, eerste lid. Het vaartuig is, als replica van een traditioneel vaartuig, volgens goed scheepsbouwgebruik gebouwd, in overeenstemming met de stand van de techniek op de gekozen historische datum. </a:t>
            </a:r>
          </a:p>
          <a:p>
            <a:pPr marL="0" lvl="0" indent="0">
              <a:buNone/>
            </a:pPr>
            <a:r>
              <a:rPr lang="nl-NL" sz="2300" dirty="0" smtClean="0"/>
              <a:t>- dat </a:t>
            </a:r>
            <a:r>
              <a:rPr lang="nl-NL" sz="2300" dirty="0"/>
              <a:t>de staat van de Witte Swaen qua bouw, inrichting en uitrusting minstens voldoet aan de nationale voorschriften van Nederland op de gekozen historische datum.</a:t>
            </a:r>
          </a:p>
          <a:p>
            <a:pPr marL="0" lvl="0" indent="0">
              <a:buNone/>
            </a:pPr>
            <a:r>
              <a:rPr lang="nl-NL" sz="2300" dirty="0" smtClean="0"/>
              <a:t>- dat </a:t>
            </a:r>
            <a:r>
              <a:rPr lang="nl-NL" sz="2300" dirty="0"/>
              <a:t>moet worden uitgegaan van een geschiktheid van de Witte Swaen voor een gebruik als traditioneel vaartuig, of de replica daarvan, bedoeld in artikel 1.01, lid 1.29, en dat het vaartuig dientengevolge uit historisch oogpunt het waard is te worden behouden, op grond </a:t>
            </a:r>
            <a:r>
              <a:rPr lang="nl-NL" sz="2300" dirty="0" smtClean="0"/>
              <a:t>van:</a:t>
            </a:r>
          </a:p>
          <a:p>
            <a:pPr marL="400050" lvl="1" indent="0">
              <a:buNone/>
            </a:pPr>
            <a:r>
              <a:rPr lang="nl-NL" sz="2300" dirty="0" smtClean="0"/>
              <a:t> zijn </a:t>
            </a:r>
            <a:r>
              <a:rPr lang="nl-NL" sz="2300" dirty="0"/>
              <a:t>leeftijd, </a:t>
            </a:r>
          </a:p>
          <a:p>
            <a:pPr marL="457200" lvl="1" indent="0">
              <a:buNone/>
            </a:pPr>
            <a:r>
              <a:rPr lang="nl-NL" sz="2300" dirty="0"/>
              <a:t>zijn technische of karakteristieke constructieve eigenschappen,</a:t>
            </a:r>
          </a:p>
          <a:p>
            <a:pPr marL="457200" lvl="1" indent="0">
              <a:buNone/>
            </a:pPr>
            <a:r>
              <a:rPr lang="nl-NL" sz="2300" dirty="0"/>
              <a:t>zijn zeldzaamheid, </a:t>
            </a:r>
          </a:p>
          <a:p>
            <a:pPr marL="457200" lvl="1" indent="0">
              <a:buNone/>
            </a:pPr>
            <a:r>
              <a:rPr lang="nl-NL" sz="2300" dirty="0"/>
              <a:t>zijn betekenis voor het behoud van traditionele principes van het zeemanschap of van binnenvaarttechnieken,</a:t>
            </a:r>
          </a:p>
          <a:p>
            <a:pPr marL="457200" lvl="1" indent="0">
              <a:buNone/>
            </a:pPr>
            <a:r>
              <a:rPr lang="nl-NL" sz="2300" dirty="0"/>
              <a:t>zijn betekenis voor een tijdperk, </a:t>
            </a:r>
          </a:p>
          <a:p>
            <a:pPr marL="457200" lvl="1" indent="0">
              <a:buNone/>
            </a:pPr>
            <a:r>
              <a:rPr lang="nl-NL" sz="2300" dirty="0"/>
              <a:t>en omdat het vaartuig in het bijzonder voor demonstratiedoeleinden wordt gebruikt.</a:t>
            </a:r>
          </a:p>
          <a:p>
            <a:endParaRPr lang="nl-NL" dirty="0"/>
          </a:p>
        </p:txBody>
      </p:sp>
      <p:sp>
        <p:nvSpPr>
          <p:cNvPr id="4" name="Tijdelijke aanduiding voor dianumm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2329353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2858A9D2494241AAF540716B06C082" ma:contentTypeVersion="6" ma:contentTypeDescription="Een nieuw document maken." ma:contentTypeScope="" ma:versionID="bf2b05ae7c2b05c073a40cf6f936713f">
  <xsd:schema xmlns:xsd="http://www.w3.org/2001/XMLSchema" xmlns:xs="http://www.w3.org/2001/XMLSchema" xmlns:p="http://schemas.microsoft.com/office/2006/metadata/properties" xmlns:ns2="e455ae39-efa6-4ce0-85a2-ab1e7c3dc7f3" targetNamespace="http://schemas.microsoft.com/office/2006/metadata/properties" ma:root="true" ma:fieldsID="334e1684c1a63f536b066e57641039fb" ns2:_="">
    <xsd:import namespace="e455ae39-efa6-4ce0-85a2-ab1e7c3dc7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Persoon" minOccurs="0"/>
                <xsd:element ref="ns2:Datu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55ae39-efa6-4ce0-85a2-ab1e7c3dc7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Persoon" ma:index="12" nillable="true" ma:displayName="Persoon" ma:list="UserInfo" ma:SharePointGroup="0" ma:internalName="Persoo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atum" ma:index="13" nillable="true" ma:displayName="Datum" ma:format="DateOnly" ma:internalName="Datum">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ersoon xmlns="e455ae39-efa6-4ce0-85a2-ab1e7c3dc7f3">
      <UserInfo>
        <DisplayName/>
        <AccountId xsi:nil="true"/>
        <AccountType/>
      </UserInfo>
    </Persoon>
    <Datum xmlns="e455ae39-efa6-4ce0-85a2-ab1e7c3dc7f3" xsi:nil="true"/>
  </documentManagement>
</p:properties>
</file>

<file path=customXml/itemProps1.xml><?xml version="1.0" encoding="utf-8"?>
<ds:datastoreItem xmlns:ds="http://schemas.openxmlformats.org/officeDocument/2006/customXml" ds:itemID="{1C7DFD32-46A3-4DA4-B359-BAC0DA17F157}"/>
</file>

<file path=customXml/itemProps2.xml><?xml version="1.0" encoding="utf-8"?>
<ds:datastoreItem xmlns:ds="http://schemas.openxmlformats.org/officeDocument/2006/customXml" ds:itemID="{125DF545-0A0D-4205-B20E-CE39F5C79A56}"/>
</file>

<file path=customXml/itemProps3.xml><?xml version="1.0" encoding="utf-8"?>
<ds:datastoreItem xmlns:ds="http://schemas.openxmlformats.org/officeDocument/2006/customXml" ds:itemID="{856F08F9-85D5-4C95-A255-BCA17BCF726E}"/>
</file>

<file path=docProps/app.xml><?xml version="1.0" encoding="utf-8"?>
<Properties xmlns="http://schemas.openxmlformats.org/officeDocument/2006/extended-properties" xmlns:vt="http://schemas.openxmlformats.org/officeDocument/2006/docPropsVTypes">
  <Template>Ion</Template>
  <TotalTime>539</TotalTime>
  <Words>907</Words>
  <Application>Microsoft Office PowerPoint</Application>
  <PresentationFormat>Breedbeeld</PresentationFormat>
  <Paragraphs>102</Paragraphs>
  <Slides>11</Slides>
  <Notes>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Century Gothic</vt:lpstr>
      <vt:lpstr>Wingdings</vt:lpstr>
      <vt:lpstr>Wingdings 3</vt:lpstr>
      <vt:lpstr>Ion</vt:lpstr>
      <vt:lpstr>Stichting Adviesorgaan Traditionele Vaartuigen - Ontwikkelingen sinds de oprichting d.d. 20201102 </vt:lpstr>
      <vt:lpstr>Waartoe is het ATV op aard (1)?</vt:lpstr>
      <vt:lpstr>Waartoe is het ATV op aard (2)?</vt:lpstr>
      <vt:lpstr>Enkele basiskenmerken van het ATV (1)</vt:lpstr>
      <vt:lpstr>Enkele basiskenmerken van het ATV (2)</vt:lpstr>
      <vt:lpstr>Voorgeschiedenis</vt:lpstr>
      <vt:lpstr>Resultaten sinds de oprichting</vt:lpstr>
      <vt:lpstr>Resultaten sinds de oprichting</vt:lpstr>
      <vt:lpstr>Het eerste advies van de stichting ATV:</vt:lpstr>
      <vt:lpstr>Gewenste ontwikkelingenn</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stichting  Adviesorgaan Traditionele Vaartuigen</dc:title>
  <dc:creator>eirgenaar</dc:creator>
  <cp:lastModifiedBy>eirgenaar</cp:lastModifiedBy>
  <cp:revision>52</cp:revision>
  <cp:lastPrinted>2021-09-24T11:04:56Z</cp:lastPrinted>
  <dcterms:created xsi:type="dcterms:W3CDTF">2021-09-23T08:38:26Z</dcterms:created>
  <dcterms:modified xsi:type="dcterms:W3CDTF">2021-09-24T11:09:08Z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0x0101003D2858A9D2494241AAF540716B06C082</vt:lpwstr>
  </property>
</Properties>
</file>